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D9B6F4-DD0E-4EF6-B116-C02D801A5635}" type="datetimeFigureOut">
              <a:rPr lang="ar-IQ" smtClean="0"/>
              <a:t>15/09/1441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577709-C397-42F6-955A-A8DD67FDE645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5074"/>
            <a:ext cx="6768752" cy="33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059832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sz="2400" b="1" dirty="0" smtClean="0"/>
              <a:t>1- </a:t>
            </a:r>
            <a:r>
              <a:rPr lang="ar-IQ" sz="2400" b="1" dirty="0" err="1" smtClean="0"/>
              <a:t>الباقلاء</a:t>
            </a:r>
            <a:r>
              <a:rPr lang="ar-IQ" sz="2400" b="1" dirty="0" smtClean="0"/>
              <a:t>        </a:t>
            </a:r>
            <a:r>
              <a:rPr lang="en-US" sz="2400" b="1" dirty="0" err="1" smtClean="0"/>
              <a:t>Faba</a:t>
            </a:r>
            <a:r>
              <a:rPr lang="en-US" sz="2400" b="1" dirty="0" smtClean="0"/>
              <a:t> beans</a:t>
            </a:r>
          </a:p>
          <a:p>
            <a:r>
              <a:rPr lang="ar-IQ" sz="2400" b="1" dirty="0" smtClean="0"/>
              <a:t>الاسم العلمي   </a:t>
            </a:r>
            <a:r>
              <a:rPr lang="en-US" sz="2400" b="1" dirty="0" err="1" smtClean="0"/>
              <a:t>Vicia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faba</a:t>
            </a:r>
            <a:endParaRPr lang="en-US" sz="2400" b="1" dirty="0" smtClean="0"/>
          </a:p>
          <a:p>
            <a:r>
              <a:rPr lang="ar-IQ" sz="2400" b="1" dirty="0" smtClean="0"/>
              <a:t>العائلة البقولية  </a:t>
            </a:r>
            <a:r>
              <a:rPr lang="en-US" sz="2400" b="1" dirty="0" err="1" smtClean="0"/>
              <a:t>Fabaceae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0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4848" y="764704"/>
            <a:ext cx="3936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000" b="1" dirty="0" smtClean="0"/>
              <a:t>الوصف النباتي </a:t>
            </a:r>
            <a:r>
              <a:rPr lang="en-US" sz="2000" b="1" dirty="0" smtClean="0"/>
              <a:t>Botanical Composition </a:t>
            </a:r>
            <a:endParaRPr lang="ar-IQ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1475656" y="1556792"/>
            <a:ext cx="6329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err="1" smtClean="0"/>
              <a:t>الباقلاء</a:t>
            </a:r>
            <a:r>
              <a:rPr lang="ar-IQ" b="1" dirty="0" smtClean="0"/>
              <a:t> نبات حولي قائم يتبع العائلة البقولية  , يزرع كمحصول شتوي ويتكون من </a:t>
            </a:r>
          </a:p>
          <a:p>
            <a:r>
              <a:rPr lang="ar-IQ" b="1" dirty="0" smtClean="0"/>
              <a:t>الجذر  </a:t>
            </a:r>
            <a:r>
              <a:rPr lang="en-US" b="1" dirty="0" smtClean="0"/>
              <a:t>Root : </a:t>
            </a:r>
            <a:r>
              <a:rPr lang="ar-IQ" b="1" dirty="0" smtClean="0"/>
              <a:t>وتدي يتعمق في التربة الى مسافات قد تصل الى متر ويتفرع منه جذور جانبية خاصة في الجزء العلوي , وتنمو العقد البكتيرية على جذور النباتات وتقوم البكتريا النامية في تلك العقد بتثبيت النتروجين الجوي من الهواء ليستخدمه النبات . </a:t>
            </a:r>
          </a:p>
          <a:p>
            <a:r>
              <a:rPr lang="ar-IQ" b="1" dirty="0" smtClean="0"/>
              <a:t>الساق </a:t>
            </a:r>
            <a:r>
              <a:rPr lang="en-US" b="1" dirty="0" smtClean="0"/>
              <a:t>Stem  : </a:t>
            </a:r>
            <a:r>
              <a:rPr lang="ar-IQ" b="1" dirty="0" smtClean="0"/>
              <a:t>ساق قائمة مضلعة تتفرع لدى القاعدة لعدد من الفروع يختلف حسب الطراز والاصناف , كما يختلف حسب الكثافة النباتية اذ يقل التفرع في حالة الزراعة الكثيفة ويقل عند الزراعة على مسافات بعيدة . </a:t>
            </a:r>
          </a:p>
          <a:p>
            <a:r>
              <a:rPr lang="ar-IQ" b="1" dirty="0" smtClean="0"/>
              <a:t>الاوراق  </a:t>
            </a:r>
            <a:r>
              <a:rPr lang="en-US" b="1" dirty="0" smtClean="0"/>
              <a:t>Leaves  : </a:t>
            </a:r>
            <a:r>
              <a:rPr lang="ar-IQ" b="1" dirty="0" smtClean="0"/>
              <a:t>تخرج الاوراق متبادلة على كل من الساق الرئيسي والفروع , والورقة مركبة ريشية تحتوي على 2-6 وريقات ذات شكل بيضاوي  وتنتهي </a:t>
            </a:r>
            <a:r>
              <a:rPr lang="ar-IQ" b="1" dirty="0" err="1" smtClean="0"/>
              <a:t>بمحلاق</a:t>
            </a:r>
            <a:r>
              <a:rPr lang="ar-IQ" b="1" dirty="0" smtClean="0"/>
              <a:t> اثري , تتباين احجام الاوراق والوريقات حسب الطراز </a:t>
            </a:r>
          </a:p>
          <a:p>
            <a:r>
              <a:rPr lang="ar-IQ" b="1" dirty="0" smtClean="0"/>
              <a:t>وفي العادة تكون العلوية اقل حجما من الاوراق والوريقات السفلية , ويزداد عدد الاوراق على الساق الرئيسي عنه في الفروع 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052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335846"/>
            <a:ext cx="59766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 smtClean="0"/>
              <a:t>الازهار </a:t>
            </a:r>
            <a:r>
              <a:rPr lang="en-US" sz="2000" b="1" dirty="0" smtClean="0"/>
              <a:t>Flower  </a:t>
            </a:r>
            <a:r>
              <a:rPr lang="ar-IQ" sz="2000" b="1" dirty="0" smtClean="0"/>
              <a:t>تظهر في نورات  </a:t>
            </a:r>
            <a:r>
              <a:rPr lang="ar-IQ" sz="2000" b="1" dirty="0" err="1" smtClean="0"/>
              <a:t>راسيمية</a:t>
            </a:r>
            <a:r>
              <a:rPr lang="ar-IQ" sz="2000" b="1" dirty="0" smtClean="0"/>
              <a:t> في اباط الاوراق وبكل نورة من 2-6 ازهار او اكثر , والزهرة فراشية خنثى وفيها يتكون الكاس من خمس اوراق سبلات والتويج من خمس بتلات هي العلم والجناحين والزورق وتوجد نقطة سوداء اللون على الجناحين في بعض الاصناف وخصوصا المصرية </a:t>
            </a:r>
          </a:p>
          <a:p>
            <a:r>
              <a:rPr lang="ar-IQ" sz="2000" b="1" dirty="0" smtClean="0"/>
              <a:t>اما الطلع فيتكون من عشرة اسدية  تسعة منها ملتحمة , والمتاع يتكون من كربلة واحدة بها عدد قليل من البويضات , يبدا التزهير على الساق الرئيسي اولا من الاسفل الى الاعلى ويتداخل معه التزهير على الفروع ويستمر التزهير في النبات حوالي ستة اسابيع اعتمادا على الظروف البيئية السائدة . </a:t>
            </a:r>
          </a:p>
          <a:p>
            <a:r>
              <a:rPr lang="ar-IQ" sz="2000" b="1" dirty="0" smtClean="0"/>
              <a:t>الثمار ( القرون ) </a:t>
            </a:r>
            <a:r>
              <a:rPr lang="en-US" sz="2000" b="1" dirty="0" smtClean="0"/>
              <a:t>Pods  : </a:t>
            </a:r>
            <a:r>
              <a:rPr lang="ar-IQ" sz="2000" b="1" dirty="0" smtClean="0"/>
              <a:t>بعد اخصاب الازهار تتكون الثمار ( القرون ) ويختلف عدد القرون المتكونة على النبات الواحد , حيث ان عدد القرون على الجزء المتوسط من النبات ( </a:t>
            </a:r>
            <a:r>
              <a:rPr lang="ar-IQ" sz="2000" b="1" dirty="0" err="1" smtClean="0"/>
              <a:t>لاتتكون</a:t>
            </a:r>
            <a:r>
              <a:rPr lang="ar-IQ" sz="2000" b="1" dirty="0" smtClean="0"/>
              <a:t> ازهار على الجزء السفلي ) , وعلى الساق الرئيسي يكون اعلى منه على الجزء الاعلى والفروع ومن النادر ان يزيد عدد القرون التي تعقد بكل نورة عن 1-2 قرنة , وغالبا قرن واحد   , ويحدث تساقط كثير في البراعم  والقرون يصل احيانا الى </a:t>
            </a:r>
            <a:r>
              <a:rPr lang="ar-IQ" sz="2000" b="1" dirty="0" err="1" smtClean="0"/>
              <a:t>مايزيد</a:t>
            </a:r>
            <a:r>
              <a:rPr lang="ar-IQ" sz="2000" b="1" dirty="0" smtClean="0"/>
              <a:t> عن 90% في بعض الحالات . </a:t>
            </a:r>
          </a:p>
          <a:p>
            <a:r>
              <a:rPr lang="ar-IQ" sz="2000" b="1" dirty="0" smtClean="0"/>
              <a:t>البذور </a:t>
            </a:r>
            <a:r>
              <a:rPr lang="en-US" sz="2000" b="1" dirty="0" smtClean="0"/>
              <a:t>Seed : </a:t>
            </a:r>
            <a:r>
              <a:rPr lang="ar-IQ" sz="2000" b="1" dirty="0" smtClean="0"/>
              <a:t>تتباين البذور في حجمها وشكلها ووزنها حسب الانواع والاصناف </a:t>
            </a:r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29087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20750" y="836712"/>
            <a:ext cx="67687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 smtClean="0"/>
              <a:t>الاصناف </a:t>
            </a:r>
            <a:r>
              <a:rPr lang="en-US" sz="2000" b="1" dirty="0" smtClean="0"/>
              <a:t>Varieties  </a:t>
            </a:r>
          </a:p>
          <a:p>
            <a:r>
              <a:rPr lang="ar-IQ" sz="2000" b="1" dirty="0" smtClean="0"/>
              <a:t>تتباين الاصناف فيما بينها من ناحية قوة النمو ودرجة التفريع ومدى مقاومة الاصناف للأمراض  , ونظام توزيع القرون على  طول الساق  وحجم البذرة  وشكلها  , ولون غلاف البذرة ودرجة التبكير في النضج </a:t>
            </a:r>
          </a:p>
          <a:p>
            <a:r>
              <a:rPr lang="ar-IQ" sz="2000" b="1" dirty="0" smtClean="0"/>
              <a:t>عموما الصنف الجيد يجب ان تتوفر فيه الصفات التالية </a:t>
            </a:r>
          </a:p>
          <a:p>
            <a:r>
              <a:rPr lang="ar-IQ" sz="2000" b="1" dirty="0" smtClean="0"/>
              <a:t>1- النباتات  قوية النمو ومتوسطة التفريع </a:t>
            </a:r>
          </a:p>
          <a:p>
            <a:r>
              <a:rPr lang="ar-IQ" sz="2000" b="1" dirty="0" smtClean="0"/>
              <a:t>2- مرتفع  الانتاج ويتميز بصفات جودة طهي عالية </a:t>
            </a:r>
          </a:p>
          <a:p>
            <a:r>
              <a:rPr lang="ar-IQ" sz="2000" b="1" dirty="0" smtClean="0"/>
              <a:t>3- يتحمل الظروف البيئية المعاكسة مثل الصقيع و الرياح الشديدة </a:t>
            </a:r>
          </a:p>
          <a:p>
            <a:r>
              <a:rPr lang="ar-IQ" sz="2000" b="1" dirty="0" smtClean="0"/>
              <a:t>4- تنخفض فيه نسبة تساقط البراعم الزهرية  والازهار </a:t>
            </a:r>
          </a:p>
          <a:p>
            <a:r>
              <a:rPr lang="ar-IQ" sz="2000" b="1" dirty="0" smtClean="0"/>
              <a:t>5- مقاوم </a:t>
            </a:r>
            <a:r>
              <a:rPr lang="ar-IQ" sz="2000" b="1" dirty="0" err="1" smtClean="0"/>
              <a:t>لامراض</a:t>
            </a:r>
            <a:r>
              <a:rPr lang="ar-IQ" sz="2000" b="1" dirty="0" smtClean="0"/>
              <a:t> التبقع البني </a:t>
            </a:r>
            <a:r>
              <a:rPr lang="ar-IQ" sz="2000" b="1" dirty="0" err="1" smtClean="0"/>
              <a:t>والصدا</a:t>
            </a:r>
            <a:r>
              <a:rPr lang="ar-IQ" sz="2000" b="1" dirty="0" smtClean="0"/>
              <a:t> </a:t>
            </a:r>
          </a:p>
          <a:p>
            <a:r>
              <a:rPr lang="ar-IQ" sz="2000" b="1" dirty="0" smtClean="0"/>
              <a:t>6- يتحمل الاصابة بالهالوك </a:t>
            </a:r>
          </a:p>
          <a:p>
            <a:r>
              <a:rPr lang="ar-IQ" sz="2000" b="1" dirty="0" smtClean="0"/>
              <a:t>7- مبكر في النضج </a:t>
            </a:r>
          </a:p>
          <a:p>
            <a:r>
              <a:rPr lang="ar-IQ" sz="2000" b="1" dirty="0" smtClean="0"/>
              <a:t>ومن الاصناف المزروعة  والتي يعود الى اصول مصرية جيزة 65 , جيزة  10 , الاصناف المحلية  , الصنف المغربي باسك , الصنف الاسباني لوز دي </a:t>
            </a:r>
            <a:r>
              <a:rPr lang="ar-IQ" sz="2000" b="1" dirty="0" err="1" smtClean="0"/>
              <a:t>اوتونو</a:t>
            </a:r>
            <a:r>
              <a:rPr lang="ar-IQ" sz="2000" b="1" dirty="0" smtClean="0"/>
              <a:t> , الصنف التركي </a:t>
            </a:r>
            <a:r>
              <a:rPr lang="ar-IQ" sz="2000" b="1" dirty="0" err="1" smtClean="0"/>
              <a:t>اكوادلجي</a:t>
            </a:r>
            <a:r>
              <a:rPr lang="ar-IQ" sz="2000" b="1" dirty="0" smtClean="0"/>
              <a:t> </a:t>
            </a:r>
          </a:p>
          <a:p>
            <a:endParaRPr lang="ar-IQ" sz="2000" b="1" dirty="0" smtClean="0"/>
          </a:p>
          <a:p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30790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527367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139952" y="6206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sz="2000" b="1" dirty="0" smtClean="0"/>
              <a:t>الامراض  التي تصيب المحصول </a:t>
            </a:r>
          </a:p>
          <a:p>
            <a:r>
              <a:rPr lang="ar-IQ" sz="2000" b="1" dirty="0" smtClean="0"/>
              <a:t>اولا : امراض المجموع الخضري : </a:t>
            </a:r>
          </a:p>
          <a:p>
            <a:r>
              <a:rPr lang="ar-IQ" sz="2000" b="1" dirty="0" smtClean="0"/>
              <a:t>1- التبقع البني  : المسبب فطري </a:t>
            </a:r>
            <a:endParaRPr lang="ar-IQ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107504" y="177281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أعراض الإصابة:</a:t>
            </a:r>
          </a:p>
          <a:p>
            <a:r>
              <a:rPr lang="ar-IQ" b="1" dirty="0" smtClean="0"/>
              <a:t>تظهر الأعراض الأولى للمرض على أوراق السطح السفلى للنبات </a:t>
            </a:r>
            <a:r>
              <a:rPr lang="ar-IQ" b="1" dirty="0" err="1" smtClean="0"/>
              <a:t>فى</a:t>
            </a:r>
            <a:r>
              <a:rPr lang="ar-IQ" b="1" dirty="0" smtClean="0"/>
              <a:t> شكل بقع حمراء بنية صغيرة أو على شكل بقع دائرية لها حواف بنية حمراء صغيرة أو على شكل بقع بنية حمراء ذات مركز </a:t>
            </a:r>
            <a:r>
              <a:rPr lang="ar-IQ" b="1" dirty="0" err="1" smtClean="0"/>
              <a:t>رمادى</a:t>
            </a:r>
            <a:r>
              <a:rPr lang="ar-IQ" b="1" dirty="0" smtClean="0"/>
              <a:t> بعد ذلك تمتد </a:t>
            </a:r>
            <a:r>
              <a:rPr lang="ar-IQ" b="1" dirty="0" err="1" smtClean="0"/>
              <a:t>الإصابه</a:t>
            </a:r>
            <a:r>
              <a:rPr lang="ar-IQ" b="1" dirty="0" smtClean="0"/>
              <a:t> لتشمل </a:t>
            </a:r>
            <a:r>
              <a:rPr lang="ar-IQ" b="1" dirty="0" err="1" smtClean="0"/>
              <a:t>سطحى</a:t>
            </a:r>
            <a:r>
              <a:rPr lang="ar-IQ" b="1" dirty="0" smtClean="0"/>
              <a:t> </a:t>
            </a:r>
            <a:r>
              <a:rPr lang="ar-IQ" b="1" dirty="0" err="1" smtClean="0"/>
              <a:t>الورقه</a:t>
            </a:r>
            <a:r>
              <a:rPr lang="ar-IQ" b="1" dirty="0" smtClean="0"/>
              <a:t> وقد تظهر الأعراض أيضاً على السوق والأزهار والقرون عند توفر الظروف الملائمة </a:t>
            </a:r>
            <a:r>
              <a:rPr lang="ar-IQ" b="1" dirty="0" err="1" smtClean="0"/>
              <a:t>لإنتشار</a:t>
            </a:r>
            <a:r>
              <a:rPr lang="ar-IQ" b="1" dirty="0" smtClean="0"/>
              <a:t> المرض، وتشتد الإصابة عند توفر الظروف الجوية الملائمة من درجة حرارة (18-20°م) ورطوبة نسبية (حوالى 90-100%) وفى هذه الحالة تفقد الإصابة شكلها </a:t>
            </a:r>
            <a:r>
              <a:rPr lang="ar-IQ" b="1" dirty="0" err="1" smtClean="0"/>
              <a:t>الدائرى</a:t>
            </a:r>
            <a:r>
              <a:rPr lang="ar-IQ" b="1" dirty="0" smtClean="0"/>
              <a:t> وتكبر بسرعة وتتصل البقع ببعضها حتى تشمل مساحه كبيره من </a:t>
            </a:r>
            <a:r>
              <a:rPr lang="ar-IQ" b="1" dirty="0" err="1" smtClean="0"/>
              <a:t>الورقه</a:t>
            </a:r>
            <a:r>
              <a:rPr lang="ar-IQ" b="1" dirty="0" smtClean="0"/>
              <a:t> وقد تشمل سطح الورقة بالكامل </a:t>
            </a:r>
            <a:r>
              <a:rPr lang="ar-IQ" b="1" dirty="0" err="1" smtClean="0"/>
              <a:t>والتى</a:t>
            </a:r>
            <a:r>
              <a:rPr lang="ar-IQ" b="1" dirty="0" smtClean="0"/>
              <a:t> يصبح لونها أسود وتموت.</a:t>
            </a:r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5999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620688"/>
            <a:ext cx="7308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من العوامل التي تساعد على انتشار هذا المرض هي </a:t>
            </a:r>
          </a:p>
          <a:p>
            <a:r>
              <a:rPr lang="ar-IQ" b="1" dirty="0" smtClean="0"/>
              <a:t>أ - انخفاض درجات الحرارة ( 18-20 ) م  , اذا تساعد درجات الحرارة المنخفضة في انتشار الفطر وزيادة نشاطه . </a:t>
            </a:r>
          </a:p>
          <a:p>
            <a:r>
              <a:rPr lang="ar-IQ" b="1" dirty="0" smtClean="0"/>
              <a:t>ب- وجود بقايا المحصول المصاب من العام السابق في زيادة انتشار المرض  </a:t>
            </a:r>
          </a:p>
          <a:p>
            <a:r>
              <a:rPr lang="ar-IQ" b="1" dirty="0" smtClean="0"/>
              <a:t>ج- زيادة مياه الري عن الكمية </a:t>
            </a:r>
            <a:r>
              <a:rPr lang="ar-IQ" b="1" dirty="0" err="1" smtClean="0"/>
              <a:t>الموصى</a:t>
            </a:r>
            <a:r>
              <a:rPr lang="ar-IQ" b="1" dirty="0" smtClean="0"/>
              <a:t> بها </a:t>
            </a:r>
          </a:p>
          <a:p>
            <a:r>
              <a:rPr lang="ar-IQ" b="1" dirty="0" smtClean="0"/>
              <a:t>د- زيادة التسميد النتروجيني </a:t>
            </a:r>
          </a:p>
          <a:p>
            <a:r>
              <a:rPr lang="ar-IQ" b="1" dirty="0" smtClean="0"/>
              <a:t>يمكن مقاومة هذا المرض بأتباع  التوصيات التالية </a:t>
            </a:r>
          </a:p>
          <a:p>
            <a:r>
              <a:rPr lang="ar-IQ" b="1" dirty="0" smtClean="0"/>
              <a:t>1- حرث  التربة جيدا والتخلص من بقايا المحصول  العام السابق </a:t>
            </a:r>
          </a:p>
          <a:p>
            <a:r>
              <a:rPr lang="ar-IQ" b="1" dirty="0" smtClean="0"/>
              <a:t>2- زراعة اصناف اكثر مقاومة </a:t>
            </a:r>
          </a:p>
          <a:p>
            <a:r>
              <a:rPr lang="ar-IQ" b="1" dirty="0" smtClean="0"/>
              <a:t>3- زراعة  تقاوي معتمدة  خالية من مسببات الامراض</a:t>
            </a:r>
          </a:p>
          <a:p>
            <a:r>
              <a:rPr lang="ar-IQ" b="1" dirty="0" smtClean="0"/>
              <a:t>- استخدام المبيدات الكيمياوية  لمقاومة المرض  </a:t>
            </a:r>
            <a:r>
              <a:rPr lang="ar-IQ" b="1" dirty="0" err="1" smtClean="0"/>
              <a:t>ترايدكس</a:t>
            </a:r>
            <a:r>
              <a:rPr lang="ar-IQ" b="1" dirty="0" smtClean="0"/>
              <a:t> 80% </a:t>
            </a:r>
            <a:r>
              <a:rPr lang="en-US" b="1" dirty="0" smtClean="0"/>
              <a:t>WP   </a:t>
            </a:r>
            <a:r>
              <a:rPr lang="ar-IQ" b="1" dirty="0" smtClean="0"/>
              <a:t>أو  </a:t>
            </a:r>
            <a:r>
              <a:rPr lang="ar-IQ" b="1" dirty="0" err="1" smtClean="0"/>
              <a:t>دياثين</a:t>
            </a:r>
            <a:r>
              <a:rPr lang="ar-IQ" b="1" dirty="0" smtClean="0"/>
              <a:t> -م45 بمعدل 250جم / 100 لترماء وذلك علي 4 </a:t>
            </a:r>
            <a:r>
              <a:rPr lang="ar-IQ" b="1" dirty="0" err="1" smtClean="0"/>
              <a:t>رشات</a:t>
            </a:r>
            <a:r>
              <a:rPr lang="ar-IQ" b="1" dirty="0" smtClean="0"/>
              <a:t>  بين كل رشة  </a:t>
            </a:r>
            <a:r>
              <a:rPr lang="ar-IQ" b="1" dirty="0" err="1" smtClean="0"/>
              <a:t>والأخري</a:t>
            </a:r>
            <a:r>
              <a:rPr lang="ar-IQ" b="1" dirty="0" smtClean="0"/>
              <a:t> 15 يوما تبدأ من منتصف شهر كانون الثاني  أو أوائل شباط  .</a:t>
            </a:r>
          </a:p>
          <a:p>
            <a:r>
              <a:rPr lang="ar-IQ" b="1" dirty="0" smtClean="0"/>
              <a:t>ويستخدم </a:t>
            </a:r>
            <a:r>
              <a:rPr lang="ar-IQ" b="1" dirty="0" err="1" smtClean="0"/>
              <a:t>ترايتون</a:t>
            </a:r>
            <a:r>
              <a:rPr lang="ar-IQ" b="1" dirty="0" smtClean="0"/>
              <a:t>  ب 1956 كمادة ناشرة للمبيد  بمعدل 50سم3 / 100 لتر ماء .</a:t>
            </a:r>
          </a:p>
          <a:p>
            <a:endParaRPr lang="ar-IQ" b="1" dirty="0" smtClean="0"/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5313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730</Words>
  <Application>Microsoft Office PowerPoint</Application>
  <PresentationFormat>عرض على الشاشة (3:4)‏</PresentationFormat>
  <Paragraphs>40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2</cp:revision>
  <dcterms:created xsi:type="dcterms:W3CDTF">2020-05-05T22:15:51Z</dcterms:created>
  <dcterms:modified xsi:type="dcterms:W3CDTF">2020-05-06T21:04:13Z</dcterms:modified>
</cp:coreProperties>
</file>